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p:scale>
          <a:sx n="62" d="100"/>
          <a:sy n="62" d="100"/>
        </p:scale>
        <p:origin x="-360"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06AA8-62B0-4F5A-B28C-55995877AF41}" type="datetimeFigureOut">
              <a:rPr lang="en-GB" smtClean="0"/>
              <a:t>21/01/2016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5ACEA-69CD-44A2-BFDE-0F2E663F0F67}" type="slidenum">
              <a:rPr lang="en-GB" smtClean="0"/>
              <a:t>‹#›</a:t>
            </a:fld>
            <a:endParaRPr lang="en-GB"/>
          </a:p>
        </p:txBody>
      </p:sp>
    </p:spTree>
    <p:extLst>
      <p:ext uri="{BB962C8B-B14F-4D97-AF65-F5344CB8AC3E}">
        <p14:creationId xmlns:p14="http://schemas.microsoft.com/office/powerpoint/2010/main" val="350929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lang="en-GB" sz="1200" kern="1200" smtClean="0">
                <a:solidFill>
                  <a:schemeClr val="tx1">
                    <a:tint val="75000"/>
                  </a:schemeClr>
                </a:solidFill>
                <a:latin typeface="+mn-lt"/>
                <a:ea typeface="+mn-ea"/>
                <a:cs typeface="+mn-cs"/>
              </a:defRPr>
            </a:lvl1pPr>
          </a:lstStyle>
          <a:p>
            <a:fld id="{3374A897-9DE0-404D-BB97-81D49AD304A3}" type="datetime1">
              <a:rPr lang="en-GB" smtClean="0"/>
              <a:pPr/>
              <a:t>21/01/2016</a:t>
            </a:fld>
            <a:endParaRPr lang="en-GB" dirty="0"/>
          </a:p>
        </p:txBody>
      </p:sp>
      <p:sp>
        <p:nvSpPr>
          <p:cNvPr id="5" name="Footer Placeholder 4"/>
          <p:cNvSpPr>
            <a:spLocks noGrp="1"/>
          </p:cNvSpPr>
          <p:nvPr>
            <p:ph type="ftr" sz="quarter" idx="11"/>
          </p:nvPr>
        </p:nvSpPr>
        <p:spPr/>
        <p:txBody>
          <a:bodyPr/>
          <a:lstStyle>
            <a:lvl1pPr>
              <a:defRPr lang="en-GB" sz="1200" kern="1200" dirty="0" smtClean="0">
                <a:solidFill>
                  <a:schemeClr val="tx1">
                    <a:tint val="75000"/>
                  </a:schemeClr>
                </a:solidFill>
                <a:latin typeface="+mn-lt"/>
                <a:ea typeface="+mn-ea"/>
                <a:cs typeface="+mn-cs"/>
              </a:defRPr>
            </a:lvl1pPr>
          </a:lstStyle>
          <a:p>
            <a:endParaRPr lang="en-GB" dirty="0" smtClean="0"/>
          </a:p>
          <a:p>
            <a:r>
              <a:rPr lang="en-GB" sz="1400" dirty="0" smtClean="0"/>
              <a:t>Reinstatement – Chrystal clear?</a:t>
            </a:r>
          </a:p>
          <a:p>
            <a:endParaRPr lang="en-GB" dirty="0"/>
          </a:p>
        </p:txBody>
      </p:sp>
      <p:sp>
        <p:nvSpPr>
          <p:cNvPr id="6" name="Slide Number Placeholder 5"/>
          <p:cNvSpPr>
            <a:spLocks noGrp="1"/>
          </p:cNvSpPr>
          <p:nvPr>
            <p:ph type="sldNum" sz="quarter" idx="12"/>
          </p:nvPr>
        </p:nvSpPr>
        <p:spPr/>
        <p:txBody>
          <a:bodyPr/>
          <a:lstStyle/>
          <a:p>
            <a:fld id="{D605AD7C-5C05-469C-AB76-E87785CBFDC4}" type="slidenum">
              <a:rPr lang="en-GB" smtClean="0"/>
              <a:t>‹#›</a:t>
            </a:fld>
            <a:endParaRPr lang="en-GB"/>
          </a:p>
        </p:txBody>
      </p:sp>
      <p:pic>
        <p:nvPicPr>
          <p:cNvPr id="7" name="Picture 6"/>
          <p:cNvPicPr>
            <a:picLocks noChangeAspect="1"/>
          </p:cNvPicPr>
          <p:nvPr userDrawn="1"/>
        </p:nvPicPr>
        <p:blipFill>
          <a:blip r:embed="rId2"/>
          <a:stretch>
            <a:fillRect/>
          </a:stretch>
        </p:blipFill>
        <p:spPr>
          <a:xfrm>
            <a:off x="0" y="0"/>
            <a:ext cx="1682642" cy="1810669"/>
          </a:xfrm>
          <a:prstGeom prst="rect">
            <a:avLst/>
          </a:prstGeom>
        </p:spPr>
      </p:pic>
    </p:spTree>
    <p:extLst>
      <p:ext uri="{BB962C8B-B14F-4D97-AF65-F5344CB8AC3E}">
        <p14:creationId xmlns:p14="http://schemas.microsoft.com/office/powerpoint/2010/main" val="264058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6CB69D-62D7-4BE1-B75E-3E4901CC558F}" type="datetime1">
              <a:rPr lang="en-GB" smtClean="0"/>
              <a:t>21/01/2016</a:t>
            </a:fld>
            <a:endParaRPr lang="en-GB"/>
          </a:p>
        </p:txBody>
      </p:sp>
      <p:sp>
        <p:nvSpPr>
          <p:cNvPr id="5" name="Footer Placeholder 4"/>
          <p:cNvSpPr>
            <a:spLocks noGrp="1"/>
          </p:cNvSpPr>
          <p:nvPr>
            <p:ph type="ftr" sz="quarter" idx="11"/>
          </p:nvPr>
        </p:nvSpPr>
        <p:spPr/>
        <p:txBody>
          <a:bodyPr/>
          <a:lstStyle/>
          <a:p>
            <a:r>
              <a:rPr lang="en-GB" smtClean="0"/>
              <a:t>Reinstatement – Chrystal clear? </a:t>
            </a:r>
            <a:endParaRPr lang="en-GB"/>
          </a:p>
        </p:txBody>
      </p:sp>
      <p:sp>
        <p:nvSpPr>
          <p:cNvPr id="6" name="Slide Number Placeholder 5"/>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13802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D221B4-8BFE-4C92-8D28-BD38C39412E0}" type="datetime1">
              <a:rPr lang="en-GB" smtClean="0"/>
              <a:t>21/01/2016</a:t>
            </a:fld>
            <a:endParaRPr lang="en-GB"/>
          </a:p>
        </p:txBody>
      </p:sp>
      <p:sp>
        <p:nvSpPr>
          <p:cNvPr id="5" name="Footer Placeholder 4"/>
          <p:cNvSpPr>
            <a:spLocks noGrp="1"/>
          </p:cNvSpPr>
          <p:nvPr>
            <p:ph type="ftr" sz="quarter" idx="11"/>
          </p:nvPr>
        </p:nvSpPr>
        <p:spPr/>
        <p:txBody>
          <a:bodyPr/>
          <a:lstStyle/>
          <a:p>
            <a:r>
              <a:rPr lang="en-GB" smtClean="0"/>
              <a:t>Reinstatement – Chrystal clear? </a:t>
            </a:r>
            <a:endParaRPr lang="en-GB"/>
          </a:p>
        </p:txBody>
      </p:sp>
      <p:sp>
        <p:nvSpPr>
          <p:cNvPr id="6" name="Slide Number Placeholder 5"/>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09580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1108" y="365125"/>
            <a:ext cx="9162691" cy="1325563"/>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C2D90188-1734-44E0-AB33-624A56089697}" type="datetime1">
              <a:rPr lang="en-GB" smtClean="0"/>
              <a:t>21/01/2016</a:t>
            </a:fld>
            <a:endParaRPr lang="en-GB"/>
          </a:p>
        </p:txBody>
      </p:sp>
      <p:sp>
        <p:nvSpPr>
          <p:cNvPr id="5" name="Footer Placeholder 4"/>
          <p:cNvSpPr>
            <a:spLocks noGrp="1"/>
          </p:cNvSpPr>
          <p:nvPr>
            <p:ph type="ftr" sz="quarter" idx="11"/>
          </p:nvPr>
        </p:nvSpPr>
        <p:spPr/>
        <p:txBody>
          <a:bodyPr/>
          <a:lstStyle>
            <a:lvl1pPr>
              <a:defRPr sz="1400"/>
            </a:lvl1pPr>
          </a:lstStyle>
          <a:p>
            <a:r>
              <a:rPr lang="en-GB" dirty="0" smtClean="0"/>
              <a:t>Reinstatement – Chrystal clear?</a:t>
            </a:r>
            <a:endParaRPr lang="en-GB" dirty="0"/>
          </a:p>
        </p:txBody>
      </p:sp>
      <p:sp>
        <p:nvSpPr>
          <p:cNvPr id="6" name="Slide Number Placeholder 5"/>
          <p:cNvSpPr>
            <a:spLocks noGrp="1"/>
          </p:cNvSpPr>
          <p:nvPr>
            <p:ph type="sldNum" sz="quarter" idx="12"/>
          </p:nvPr>
        </p:nvSpPr>
        <p:spPr/>
        <p:txBody>
          <a:bodyPr/>
          <a:lstStyle/>
          <a:p>
            <a:fld id="{D605AD7C-5C05-469C-AB76-E87785CBFDC4}" type="slidenum">
              <a:rPr lang="en-GB" smtClean="0"/>
              <a:t>‹#›</a:t>
            </a:fld>
            <a:endParaRPr lang="en-GB"/>
          </a:p>
        </p:txBody>
      </p:sp>
      <p:pic>
        <p:nvPicPr>
          <p:cNvPr id="7" name="Picture 6"/>
          <p:cNvPicPr>
            <a:picLocks noChangeAspect="1"/>
          </p:cNvPicPr>
          <p:nvPr userDrawn="1"/>
        </p:nvPicPr>
        <p:blipFill>
          <a:blip r:embed="rId2"/>
          <a:stretch>
            <a:fillRect/>
          </a:stretch>
        </p:blipFill>
        <p:spPr>
          <a:xfrm>
            <a:off x="0" y="14956"/>
            <a:ext cx="1682642" cy="1810669"/>
          </a:xfrm>
          <a:prstGeom prst="rect">
            <a:avLst/>
          </a:prstGeom>
        </p:spPr>
      </p:pic>
    </p:spTree>
    <p:extLst>
      <p:ext uri="{BB962C8B-B14F-4D97-AF65-F5344CB8AC3E}">
        <p14:creationId xmlns:p14="http://schemas.microsoft.com/office/powerpoint/2010/main" val="375260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96FE6-7B70-4312-9336-B9DB9665659F}" type="datetime1">
              <a:rPr lang="en-GB" smtClean="0"/>
              <a:t>21/01/2016</a:t>
            </a:fld>
            <a:endParaRPr lang="en-GB"/>
          </a:p>
        </p:txBody>
      </p:sp>
      <p:sp>
        <p:nvSpPr>
          <p:cNvPr id="5" name="Footer Placeholder 4"/>
          <p:cNvSpPr>
            <a:spLocks noGrp="1"/>
          </p:cNvSpPr>
          <p:nvPr>
            <p:ph type="ftr" sz="quarter" idx="11"/>
          </p:nvPr>
        </p:nvSpPr>
        <p:spPr/>
        <p:txBody>
          <a:bodyPr/>
          <a:lstStyle/>
          <a:p>
            <a:r>
              <a:rPr lang="en-GB" smtClean="0"/>
              <a:t>Reinstatement – Chrystal clear? </a:t>
            </a:r>
            <a:endParaRPr lang="en-GB"/>
          </a:p>
        </p:txBody>
      </p:sp>
      <p:sp>
        <p:nvSpPr>
          <p:cNvPr id="6" name="Slide Number Placeholder 5"/>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428146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50A750-154A-4A5C-BAD6-AA227E60C3E4}" type="datetime1">
              <a:rPr lang="en-GB" smtClean="0"/>
              <a:t>21/01/2016</a:t>
            </a:fld>
            <a:endParaRPr lang="en-GB"/>
          </a:p>
        </p:txBody>
      </p:sp>
      <p:sp>
        <p:nvSpPr>
          <p:cNvPr id="6" name="Footer Placeholder 5"/>
          <p:cNvSpPr>
            <a:spLocks noGrp="1"/>
          </p:cNvSpPr>
          <p:nvPr>
            <p:ph type="ftr" sz="quarter" idx="11"/>
          </p:nvPr>
        </p:nvSpPr>
        <p:spPr/>
        <p:txBody>
          <a:bodyPr/>
          <a:lstStyle/>
          <a:p>
            <a:r>
              <a:rPr lang="en-GB" smtClean="0"/>
              <a:t>Reinstatement – Chrystal clear? </a:t>
            </a:r>
            <a:endParaRPr lang="en-GB"/>
          </a:p>
        </p:txBody>
      </p:sp>
      <p:sp>
        <p:nvSpPr>
          <p:cNvPr id="7" name="Slide Number Placeholder 6"/>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05605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7106EF-040F-4C88-ABDC-7C48CBAEF3DE}" type="datetime1">
              <a:rPr lang="en-GB" smtClean="0"/>
              <a:t>21/01/2016</a:t>
            </a:fld>
            <a:endParaRPr lang="en-GB"/>
          </a:p>
        </p:txBody>
      </p:sp>
      <p:sp>
        <p:nvSpPr>
          <p:cNvPr id="8" name="Footer Placeholder 7"/>
          <p:cNvSpPr>
            <a:spLocks noGrp="1"/>
          </p:cNvSpPr>
          <p:nvPr>
            <p:ph type="ftr" sz="quarter" idx="11"/>
          </p:nvPr>
        </p:nvSpPr>
        <p:spPr/>
        <p:txBody>
          <a:bodyPr/>
          <a:lstStyle/>
          <a:p>
            <a:r>
              <a:rPr lang="en-GB" smtClean="0"/>
              <a:t>Reinstatement – Chrystal clear? </a:t>
            </a:r>
            <a:endParaRPr lang="en-GB"/>
          </a:p>
        </p:txBody>
      </p:sp>
      <p:sp>
        <p:nvSpPr>
          <p:cNvPr id="9" name="Slide Number Placeholder 8"/>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85829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BB4E4D-D989-43EB-9485-BB5607DABECA}" type="datetime1">
              <a:rPr lang="en-GB" smtClean="0"/>
              <a:t>21/01/2016</a:t>
            </a:fld>
            <a:endParaRPr lang="en-GB"/>
          </a:p>
        </p:txBody>
      </p:sp>
      <p:sp>
        <p:nvSpPr>
          <p:cNvPr id="4" name="Footer Placeholder 3"/>
          <p:cNvSpPr>
            <a:spLocks noGrp="1"/>
          </p:cNvSpPr>
          <p:nvPr>
            <p:ph type="ftr" sz="quarter" idx="11"/>
          </p:nvPr>
        </p:nvSpPr>
        <p:spPr/>
        <p:txBody>
          <a:bodyPr/>
          <a:lstStyle/>
          <a:p>
            <a:r>
              <a:rPr lang="en-GB" smtClean="0"/>
              <a:t>Reinstatement – Chrystal clear? </a:t>
            </a:r>
            <a:endParaRPr lang="en-GB"/>
          </a:p>
        </p:txBody>
      </p:sp>
      <p:sp>
        <p:nvSpPr>
          <p:cNvPr id="5" name="Slide Number Placeholder 4"/>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04481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63913-708E-42AE-8257-49F17E7225D3}" type="datetime1">
              <a:rPr lang="en-GB" smtClean="0"/>
              <a:t>21/01/2016</a:t>
            </a:fld>
            <a:endParaRPr lang="en-GB"/>
          </a:p>
        </p:txBody>
      </p:sp>
      <p:sp>
        <p:nvSpPr>
          <p:cNvPr id="3" name="Footer Placeholder 2"/>
          <p:cNvSpPr>
            <a:spLocks noGrp="1"/>
          </p:cNvSpPr>
          <p:nvPr>
            <p:ph type="ftr" sz="quarter" idx="11"/>
          </p:nvPr>
        </p:nvSpPr>
        <p:spPr/>
        <p:txBody>
          <a:bodyPr/>
          <a:lstStyle/>
          <a:p>
            <a:r>
              <a:rPr lang="en-GB" smtClean="0"/>
              <a:t>Reinstatement – Chrystal clear? </a:t>
            </a:r>
            <a:endParaRPr lang="en-GB"/>
          </a:p>
        </p:txBody>
      </p:sp>
      <p:sp>
        <p:nvSpPr>
          <p:cNvPr id="4" name="Slide Number Placeholder 3"/>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74316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015819-3E37-4AC7-8CAC-AECF5D4755F4}" type="datetime1">
              <a:rPr lang="en-GB" smtClean="0"/>
              <a:t>21/01/2016</a:t>
            </a:fld>
            <a:endParaRPr lang="en-GB"/>
          </a:p>
        </p:txBody>
      </p:sp>
      <p:sp>
        <p:nvSpPr>
          <p:cNvPr id="6" name="Footer Placeholder 5"/>
          <p:cNvSpPr>
            <a:spLocks noGrp="1"/>
          </p:cNvSpPr>
          <p:nvPr>
            <p:ph type="ftr" sz="quarter" idx="11"/>
          </p:nvPr>
        </p:nvSpPr>
        <p:spPr/>
        <p:txBody>
          <a:bodyPr/>
          <a:lstStyle/>
          <a:p>
            <a:r>
              <a:rPr lang="en-GB" smtClean="0"/>
              <a:t>Reinstatement – Chrystal clear? </a:t>
            </a:r>
            <a:endParaRPr lang="en-GB"/>
          </a:p>
        </p:txBody>
      </p:sp>
      <p:sp>
        <p:nvSpPr>
          <p:cNvPr id="7" name="Slide Number Placeholder 6"/>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45375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2C7B9-47A8-4276-9C35-614A4AA06DE3}" type="datetime1">
              <a:rPr lang="en-GB" smtClean="0"/>
              <a:t>21/01/2016</a:t>
            </a:fld>
            <a:endParaRPr lang="en-GB"/>
          </a:p>
        </p:txBody>
      </p:sp>
      <p:sp>
        <p:nvSpPr>
          <p:cNvPr id="6" name="Footer Placeholder 5"/>
          <p:cNvSpPr>
            <a:spLocks noGrp="1"/>
          </p:cNvSpPr>
          <p:nvPr>
            <p:ph type="ftr" sz="quarter" idx="11"/>
          </p:nvPr>
        </p:nvSpPr>
        <p:spPr/>
        <p:txBody>
          <a:bodyPr/>
          <a:lstStyle/>
          <a:p>
            <a:r>
              <a:rPr lang="en-GB" smtClean="0"/>
              <a:t>Reinstatement – Chrystal clear? </a:t>
            </a:r>
            <a:endParaRPr lang="en-GB"/>
          </a:p>
        </p:txBody>
      </p:sp>
      <p:sp>
        <p:nvSpPr>
          <p:cNvPr id="7" name="Slide Number Placeholder 6"/>
          <p:cNvSpPr>
            <a:spLocks noGrp="1"/>
          </p:cNvSpPr>
          <p:nvPr>
            <p:ph type="sldNum" sz="quarter" idx="12"/>
          </p:nvPr>
        </p:nvSpPr>
        <p:spPr/>
        <p:txBody>
          <a:bodyPr/>
          <a:lstStyle/>
          <a:p>
            <a:fld id="{D605AD7C-5C05-469C-AB76-E87785CBFDC4}" type="slidenum">
              <a:rPr lang="en-GB" smtClean="0"/>
              <a:t>‹#›</a:t>
            </a:fld>
            <a:endParaRPr lang="en-GB"/>
          </a:p>
        </p:txBody>
      </p:sp>
    </p:spTree>
    <p:extLst>
      <p:ext uri="{BB962C8B-B14F-4D97-AF65-F5344CB8AC3E}">
        <p14:creationId xmlns:p14="http://schemas.microsoft.com/office/powerpoint/2010/main" val="235971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A8FA3-EB27-45A6-8FE5-E7B7DE9EEF52}" type="datetime1">
              <a:rPr lang="en-GB" smtClean="0"/>
              <a:t>21/01/2016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Reinstatement – Chrystal clear? </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5AD7C-5C05-469C-AB76-E87785CBFDC4}" type="slidenum">
              <a:rPr lang="en-GB" smtClean="0"/>
              <a:t>‹#›</a:t>
            </a:fld>
            <a:endParaRPr lang="en-GB"/>
          </a:p>
        </p:txBody>
      </p:sp>
    </p:spTree>
    <p:extLst>
      <p:ext uri="{BB962C8B-B14F-4D97-AF65-F5344CB8AC3E}">
        <p14:creationId xmlns:p14="http://schemas.microsoft.com/office/powerpoint/2010/main" val="1298242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GB" smtClean="0"/>
              <a:t>21/01/2016</a:t>
            </a:fld>
            <a:endParaRPr lang="en-GB" dirty="0"/>
          </a:p>
        </p:txBody>
      </p:sp>
      <p:sp>
        <p:nvSpPr>
          <p:cNvPr id="6" name="Footer Placeholder 5"/>
          <p:cNvSpPr>
            <a:spLocks noGrp="1"/>
          </p:cNvSpPr>
          <p:nvPr>
            <p:ph type="ftr" sz="quarter" idx="11"/>
          </p:nvPr>
        </p:nvSpPr>
        <p:spPr/>
        <p:txBody>
          <a:bodyPr/>
          <a:lstStyle/>
          <a:p>
            <a:endParaRPr lang="en-GB" dirty="0" smtClean="0"/>
          </a:p>
          <a:p>
            <a:r>
              <a:rPr lang="en-GB" dirty="0" smtClean="0"/>
              <a:t>Reinstatement – Chrystal clear?</a:t>
            </a:r>
          </a:p>
          <a:p>
            <a:endParaRPr lang="en-GB" dirty="0"/>
          </a:p>
        </p:txBody>
      </p:sp>
      <p:sp>
        <p:nvSpPr>
          <p:cNvPr id="7" name="Slide Number Placeholder 6"/>
          <p:cNvSpPr>
            <a:spLocks noGrp="1"/>
          </p:cNvSpPr>
          <p:nvPr>
            <p:ph type="sldNum" sz="quarter" idx="12"/>
          </p:nvPr>
        </p:nvSpPr>
        <p:spPr/>
        <p:txBody>
          <a:bodyPr/>
          <a:lstStyle/>
          <a:p>
            <a:fld id="{D605AD7C-5C05-469C-AB76-E87785CBFDC4}" type="slidenum">
              <a:rPr lang="en-GB" smtClean="0"/>
              <a:t>1</a:t>
            </a:fld>
            <a:endParaRPr lang="en-GB"/>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smtClean="0"/>
              <a:t>The kings new clothes?</a:t>
            </a:r>
            <a:endParaRPr lang="en-GB" sz="3600" dirty="0"/>
          </a:p>
        </p:txBody>
      </p:sp>
      <p:sp>
        <p:nvSpPr>
          <p:cNvPr id="11" name="Rectangle 10"/>
          <p:cNvSpPr/>
          <p:nvPr/>
        </p:nvSpPr>
        <p:spPr>
          <a:xfrm>
            <a:off x="465826" y="1806148"/>
            <a:ext cx="11404121" cy="4524315"/>
          </a:xfrm>
          <a:prstGeom prst="rect">
            <a:avLst/>
          </a:prstGeom>
        </p:spPr>
        <p:txBody>
          <a:bodyPr wrap="square">
            <a:spAutoFit/>
          </a:bodyPr>
          <a:lstStyle/>
          <a:p>
            <a:r>
              <a:rPr lang="en-GB" sz="2400" dirty="0" smtClean="0"/>
              <a:t>One upon a time there was a king, but a poor king.</a:t>
            </a:r>
          </a:p>
          <a:p>
            <a:endParaRPr lang="en-GB" sz="2400" dirty="0" smtClean="0"/>
          </a:p>
          <a:p>
            <a:r>
              <a:rPr lang="en-GB" sz="2400" dirty="0" smtClean="0"/>
              <a:t>The king only had two suits of clothes, a pair of </a:t>
            </a:r>
            <a:r>
              <a:rPr lang="en-GB" sz="2400" dirty="0" err="1" smtClean="0"/>
              <a:t>pajamas</a:t>
            </a:r>
            <a:r>
              <a:rPr lang="en-GB" sz="2400" dirty="0" smtClean="0"/>
              <a:t> and a magnificent suit of state. On normal days and during the night he wore </a:t>
            </a:r>
            <a:r>
              <a:rPr lang="en-GB" sz="2400" dirty="0" err="1" smtClean="0"/>
              <a:t>pajamas</a:t>
            </a:r>
            <a:r>
              <a:rPr lang="en-GB" sz="2400" dirty="0" smtClean="0"/>
              <a:t>, and on important occasions he wore his magnificent state suit. His </a:t>
            </a:r>
            <a:r>
              <a:rPr lang="en-GB" sz="2400" dirty="0" err="1" smtClean="0"/>
              <a:t>pajamas</a:t>
            </a:r>
            <a:r>
              <a:rPr lang="en-GB" sz="2400" dirty="0" smtClean="0"/>
              <a:t> were worth £200, and his magnificent state suit </a:t>
            </a:r>
          </a:p>
          <a:p>
            <a:r>
              <a:rPr lang="en-GB" sz="2400" dirty="0" smtClean="0"/>
              <a:t>£ 5,000. He decided he needed insurance.</a:t>
            </a:r>
          </a:p>
          <a:p>
            <a:endParaRPr lang="en-GB" sz="2400" dirty="0" smtClean="0"/>
          </a:p>
          <a:p>
            <a:r>
              <a:rPr lang="en-GB" sz="2400" dirty="0" smtClean="0"/>
              <a:t>Although a far off land, the king was a modern man and decided to access the reinsurance markets direct. So he set up a captive called The Great Immaculate Me Insurance Company, or GRIM for short, with £20 fully paid up capital. After searching the markets he found a Mr. Ha </a:t>
            </a:r>
            <a:r>
              <a:rPr lang="en-GB" sz="2400" dirty="0" err="1" smtClean="0"/>
              <a:t>Ha</a:t>
            </a:r>
            <a:r>
              <a:rPr lang="en-GB" sz="2400" dirty="0" smtClean="0"/>
              <a:t> representing the very famous Go Singh </a:t>
            </a:r>
            <a:r>
              <a:rPr lang="en-GB" sz="2400" dirty="0" err="1" smtClean="0"/>
              <a:t>Forit</a:t>
            </a:r>
            <a:r>
              <a:rPr lang="en-GB" sz="2400" dirty="0" smtClean="0"/>
              <a:t> Reinsurance Company in Zurich, Switzerland who agreed to provide cover 100%.</a:t>
            </a:r>
            <a:endParaRPr lang="en-GB" sz="2400" dirty="0"/>
          </a:p>
        </p:txBody>
      </p:sp>
    </p:spTree>
    <p:extLst>
      <p:ext uri="{BB962C8B-B14F-4D97-AF65-F5344CB8AC3E}">
        <p14:creationId xmlns:p14="http://schemas.microsoft.com/office/powerpoint/2010/main" val="286410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2</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806148"/>
            <a:ext cx="11404121" cy="4893647"/>
          </a:xfrm>
          <a:prstGeom prst="rect">
            <a:avLst/>
          </a:prstGeom>
        </p:spPr>
        <p:txBody>
          <a:bodyPr wrap="square">
            <a:spAutoFit/>
          </a:bodyPr>
          <a:lstStyle/>
          <a:p>
            <a:r>
              <a:rPr lang="en-GB" sz="2400" dirty="0">
                <a:solidFill>
                  <a:prstClr val="black"/>
                </a:solidFill>
              </a:rPr>
              <a:t>The slip was worded as follows:</a:t>
            </a:r>
          </a:p>
          <a:p>
            <a:r>
              <a:rPr lang="en-GB" sz="2400" b="1" u="sng" dirty="0">
                <a:solidFill>
                  <a:prstClr val="black"/>
                </a:solidFill>
              </a:rPr>
              <a:t>Risk Excess of Loss Cover</a:t>
            </a:r>
          </a:p>
          <a:p>
            <a:r>
              <a:rPr lang="en-GB" sz="2400" b="1" dirty="0">
                <a:solidFill>
                  <a:prstClr val="black"/>
                </a:solidFill>
              </a:rPr>
              <a:t>Reassured</a:t>
            </a:r>
            <a:r>
              <a:rPr lang="en-GB" sz="2400" dirty="0">
                <a:solidFill>
                  <a:prstClr val="black"/>
                </a:solidFill>
              </a:rPr>
              <a:t>	Great Immaculate Me Insurance Company </a:t>
            </a:r>
          </a:p>
          <a:p>
            <a:r>
              <a:rPr lang="en-GB" sz="2400" b="1" dirty="0">
                <a:solidFill>
                  <a:prstClr val="black"/>
                </a:solidFill>
              </a:rPr>
              <a:t>Reinsurer</a:t>
            </a:r>
            <a:r>
              <a:rPr lang="en-GB" sz="2400" dirty="0">
                <a:solidFill>
                  <a:prstClr val="black"/>
                </a:solidFill>
              </a:rPr>
              <a:t>	Go Singh </a:t>
            </a:r>
            <a:r>
              <a:rPr lang="en-GB" sz="2400" dirty="0" err="1">
                <a:solidFill>
                  <a:prstClr val="black"/>
                </a:solidFill>
              </a:rPr>
              <a:t>Forit</a:t>
            </a:r>
            <a:r>
              <a:rPr lang="en-GB" sz="2400" dirty="0">
                <a:solidFill>
                  <a:prstClr val="black"/>
                </a:solidFill>
              </a:rPr>
              <a:t>, Zurich					</a:t>
            </a:r>
          </a:p>
          <a:p>
            <a:r>
              <a:rPr lang="en-GB" sz="2400" b="1" dirty="0">
                <a:solidFill>
                  <a:prstClr val="black"/>
                </a:solidFill>
              </a:rPr>
              <a:t>Period	</a:t>
            </a:r>
            <a:r>
              <a:rPr lang="en-GB" sz="2400" dirty="0">
                <a:solidFill>
                  <a:prstClr val="black"/>
                </a:solidFill>
              </a:rPr>
              <a:t>	12 months at 1st January 2015	</a:t>
            </a:r>
          </a:p>
          <a:p>
            <a:r>
              <a:rPr lang="en-GB" sz="2400" b="1" dirty="0">
                <a:solidFill>
                  <a:prstClr val="black"/>
                </a:solidFill>
              </a:rPr>
              <a:t>Type</a:t>
            </a:r>
            <a:r>
              <a:rPr lang="en-GB" sz="2400" dirty="0">
                <a:solidFill>
                  <a:prstClr val="black"/>
                </a:solidFill>
              </a:rPr>
              <a:t>		Excess of Loss		</a:t>
            </a:r>
          </a:p>
          <a:p>
            <a:r>
              <a:rPr lang="en-GB" sz="2400" b="1" dirty="0">
                <a:solidFill>
                  <a:prstClr val="black"/>
                </a:solidFill>
              </a:rPr>
              <a:t>Class</a:t>
            </a:r>
            <a:r>
              <a:rPr lang="en-GB" sz="2400" dirty="0">
                <a:solidFill>
                  <a:prstClr val="black"/>
                </a:solidFill>
              </a:rPr>
              <a:t>	</a:t>
            </a:r>
            <a:r>
              <a:rPr lang="en-GB" sz="2400" dirty="0" smtClean="0">
                <a:solidFill>
                  <a:prstClr val="black"/>
                </a:solidFill>
              </a:rPr>
              <a:t>	Business </a:t>
            </a:r>
            <a:r>
              <a:rPr lang="en-GB" sz="2400" dirty="0">
                <a:solidFill>
                  <a:prstClr val="black"/>
                </a:solidFill>
              </a:rPr>
              <a:t>written in the </a:t>
            </a:r>
            <a:r>
              <a:rPr lang="en-GB" sz="2400" dirty="0" err="1">
                <a:solidFill>
                  <a:prstClr val="black"/>
                </a:solidFill>
              </a:rPr>
              <a:t>Reinsured's</a:t>
            </a:r>
            <a:r>
              <a:rPr lang="en-GB" sz="2400" dirty="0">
                <a:solidFill>
                  <a:prstClr val="black"/>
                </a:solidFill>
              </a:rPr>
              <a:t> Fire Department, specifically one pair of </a:t>
            </a:r>
            <a:r>
              <a:rPr lang="en-GB" sz="2400" dirty="0" smtClean="0">
                <a:solidFill>
                  <a:prstClr val="black"/>
                </a:solidFill>
              </a:rPr>
              <a:t>   		</a:t>
            </a:r>
            <a:r>
              <a:rPr lang="en-GB" sz="2400" dirty="0" err="1" smtClean="0">
                <a:solidFill>
                  <a:prstClr val="black"/>
                </a:solidFill>
              </a:rPr>
              <a:t>pajamas</a:t>
            </a:r>
            <a:r>
              <a:rPr lang="en-GB" sz="2400" dirty="0" smtClean="0">
                <a:solidFill>
                  <a:prstClr val="black"/>
                </a:solidFill>
              </a:rPr>
              <a:t> </a:t>
            </a:r>
            <a:r>
              <a:rPr lang="en-GB" sz="2400" dirty="0">
                <a:solidFill>
                  <a:prstClr val="black"/>
                </a:solidFill>
              </a:rPr>
              <a:t>worth £200, and one magnificent suit of state worth £ 5,000</a:t>
            </a:r>
          </a:p>
          <a:p>
            <a:r>
              <a:rPr lang="en-GB" sz="2400" b="1" dirty="0">
                <a:solidFill>
                  <a:prstClr val="black"/>
                </a:solidFill>
              </a:rPr>
              <a:t>Limit</a:t>
            </a:r>
            <a:r>
              <a:rPr lang="en-GB" sz="2400" dirty="0">
                <a:solidFill>
                  <a:prstClr val="black"/>
                </a:solidFill>
              </a:rPr>
              <a:t>		£ 4,995 excess of £ 5	</a:t>
            </a:r>
          </a:p>
          <a:p>
            <a:r>
              <a:rPr lang="en-GB" sz="2400" b="1" dirty="0" smtClean="0">
                <a:solidFill>
                  <a:prstClr val="black"/>
                </a:solidFill>
              </a:rPr>
              <a:t>Reinstatement  </a:t>
            </a:r>
            <a:r>
              <a:rPr lang="en-GB" sz="2400" dirty="0" smtClean="0">
                <a:solidFill>
                  <a:prstClr val="black"/>
                </a:solidFill>
              </a:rPr>
              <a:t>One </a:t>
            </a:r>
            <a:r>
              <a:rPr lang="en-GB" sz="2400" dirty="0">
                <a:solidFill>
                  <a:prstClr val="black"/>
                </a:solidFill>
              </a:rPr>
              <a:t>full reinstatement at 100% additional premium, pro rata as to amount </a:t>
            </a:r>
            <a:r>
              <a:rPr lang="en-GB" sz="2400" dirty="0" smtClean="0">
                <a:solidFill>
                  <a:prstClr val="black"/>
                </a:solidFill>
              </a:rPr>
              <a:t>  	                only</a:t>
            </a:r>
            <a:endParaRPr lang="en-GB" sz="2400" dirty="0">
              <a:solidFill>
                <a:prstClr val="black"/>
              </a:solidFill>
            </a:endParaRPr>
          </a:p>
          <a:p>
            <a:r>
              <a:rPr lang="en-GB" sz="2400" b="1" dirty="0">
                <a:solidFill>
                  <a:prstClr val="black"/>
                </a:solidFill>
              </a:rPr>
              <a:t>Premium</a:t>
            </a:r>
            <a:r>
              <a:rPr lang="en-GB" sz="2400" dirty="0">
                <a:solidFill>
                  <a:prstClr val="black"/>
                </a:solidFill>
              </a:rPr>
              <a:t>	£100			</a:t>
            </a:r>
          </a:p>
          <a:p>
            <a:endParaRPr lang="en-GB" sz="2400" dirty="0">
              <a:solidFill>
                <a:prstClr val="black"/>
              </a:solidFill>
            </a:endParaRPr>
          </a:p>
        </p:txBody>
      </p:sp>
    </p:spTree>
    <p:extLst>
      <p:ext uri="{BB962C8B-B14F-4D97-AF65-F5344CB8AC3E}">
        <p14:creationId xmlns:p14="http://schemas.microsoft.com/office/powerpoint/2010/main" val="330690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3</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909666"/>
            <a:ext cx="11404121" cy="4524315"/>
          </a:xfrm>
          <a:prstGeom prst="rect">
            <a:avLst/>
          </a:prstGeom>
        </p:spPr>
        <p:txBody>
          <a:bodyPr wrap="square">
            <a:spAutoFit/>
          </a:bodyPr>
          <a:lstStyle/>
          <a:p>
            <a:r>
              <a:rPr lang="en-GB" sz="2400" dirty="0">
                <a:solidFill>
                  <a:prstClr val="black"/>
                </a:solidFill>
              </a:rPr>
              <a:t>The reinstatement clause in the </a:t>
            </a:r>
            <a:r>
              <a:rPr lang="en-GB" sz="2400" dirty="0" smtClean="0">
                <a:solidFill>
                  <a:prstClr val="black"/>
                </a:solidFill>
              </a:rPr>
              <a:t>Contract </a:t>
            </a:r>
            <a:r>
              <a:rPr lang="en-GB" sz="2400" dirty="0">
                <a:solidFill>
                  <a:prstClr val="black"/>
                </a:solidFill>
              </a:rPr>
              <a:t>read as follows:</a:t>
            </a:r>
          </a:p>
          <a:p>
            <a:endParaRPr lang="en-GB" sz="2400" dirty="0" smtClean="0">
              <a:solidFill>
                <a:prstClr val="black"/>
              </a:solidFill>
            </a:endParaRPr>
          </a:p>
          <a:p>
            <a:r>
              <a:rPr lang="en-GB" sz="2400" dirty="0" smtClean="0">
                <a:solidFill>
                  <a:prstClr val="black"/>
                </a:solidFill>
              </a:rPr>
              <a:t>ARTICLE </a:t>
            </a:r>
            <a:r>
              <a:rPr lang="en-GB" sz="2400" dirty="0">
                <a:solidFill>
                  <a:prstClr val="black"/>
                </a:solidFill>
              </a:rPr>
              <a:t>7 - REINSTATEMENT</a:t>
            </a:r>
          </a:p>
          <a:p>
            <a:endParaRPr lang="en-GB" sz="2400" dirty="0" smtClean="0">
              <a:solidFill>
                <a:prstClr val="black"/>
              </a:solidFill>
            </a:endParaRPr>
          </a:p>
          <a:p>
            <a:r>
              <a:rPr lang="en-GB" sz="2400" dirty="0">
                <a:solidFill>
                  <a:prstClr val="black"/>
                </a:solidFill>
              </a:rPr>
              <a:t>In the event of a claim under this Contract, it is agreed that the amount of liability hereunder is reduced from the time of the occurrence of the loss by the sum payable on such a claim. However, the amount so exhausted is immediately reinstated from the time of the occurrence of the loss.</a:t>
            </a:r>
          </a:p>
          <a:p>
            <a:r>
              <a:rPr lang="en-GB" sz="2400" dirty="0">
                <a:solidFill>
                  <a:prstClr val="black"/>
                </a:solidFill>
              </a:rPr>
              <a:t>For </a:t>
            </a:r>
            <a:r>
              <a:rPr lang="en-GB" sz="2400" dirty="0" smtClean="0">
                <a:solidFill>
                  <a:prstClr val="black"/>
                </a:solidFill>
              </a:rPr>
              <a:t>the </a:t>
            </a:r>
            <a:r>
              <a:rPr lang="en-GB" sz="2400" dirty="0">
                <a:solidFill>
                  <a:prstClr val="black"/>
                </a:solidFill>
              </a:rPr>
              <a:t>amount so reinstated, the </a:t>
            </a:r>
            <a:r>
              <a:rPr lang="en-GB" sz="2400" dirty="0" smtClean="0">
                <a:solidFill>
                  <a:prstClr val="black"/>
                </a:solidFill>
              </a:rPr>
              <a:t>Reinsured </a:t>
            </a:r>
            <a:r>
              <a:rPr lang="en-GB" sz="2400" dirty="0">
                <a:solidFill>
                  <a:prstClr val="black"/>
                </a:solidFill>
              </a:rPr>
              <a:t>agrees to pay an additional premium calculated at pro rata </a:t>
            </a:r>
            <a:r>
              <a:rPr lang="en-GB" sz="2400" dirty="0" smtClean="0">
                <a:solidFill>
                  <a:prstClr val="black"/>
                </a:solidFill>
              </a:rPr>
              <a:t>to amount only. Nevertheless</a:t>
            </a:r>
            <a:r>
              <a:rPr lang="en-GB" sz="2400" dirty="0">
                <a:solidFill>
                  <a:prstClr val="black"/>
                </a:solidFill>
              </a:rPr>
              <a:t>, the liability of the Reinsurer shall not exceed </a:t>
            </a:r>
            <a:r>
              <a:rPr lang="en-GB" sz="2400" dirty="0" smtClean="0">
                <a:solidFill>
                  <a:prstClr val="black"/>
                </a:solidFill>
              </a:rPr>
              <a:t>GBP 4,995 </a:t>
            </a:r>
            <a:r>
              <a:rPr lang="en-GB" sz="2400" dirty="0">
                <a:solidFill>
                  <a:prstClr val="black"/>
                </a:solidFill>
              </a:rPr>
              <a:t>in any one loss occurrence, nor </a:t>
            </a:r>
            <a:r>
              <a:rPr lang="en-GB" sz="2400" dirty="0" smtClean="0">
                <a:solidFill>
                  <a:prstClr val="black"/>
                </a:solidFill>
              </a:rPr>
              <a:t>GBP 9,990  </a:t>
            </a:r>
            <a:r>
              <a:rPr lang="en-GB" sz="2400" dirty="0">
                <a:solidFill>
                  <a:prstClr val="black"/>
                </a:solidFill>
              </a:rPr>
              <a:t>in all in any one contract year.</a:t>
            </a:r>
          </a:p>
        </p:txBody>
      </p:sp>
    </p:spTree>
    <p:extLst>
      <p:ext uri="{BB962C8B-B14F-4D97-AF65-F5344CB8AC3E}">
        <p14:creationId xmlns:p14="http://schemas.microsoft.com/office/powerpoint/2010/main" val="241002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4</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909666"/>
            <a:ext cx="11404121" cy="3785652"/>
          </a:xfrm>
          <a:prstGeom prst="rect">
            <a:avLst/>
          </a:prstGeom>
        </p:spPr>
        <p:txBody>
          <a:bodyPr wrap="square">
            <a:spAutoFit/>
          </a:bodyPr>
          <a:lstStyle/>
          <a:p>
            <a:r>
              <a:rPr lang="en-GB" sz="2400" dirty="0">
                <a:solidFill>
                  <a:prstClr val="black"/>
                </a:solidFill>
              </a:rPr>
              <a:t>Unfortunately, despite no losses ever having occurred in the past, 2015 was not a good year for the king. Already in early February there was a fire in the palace wash room and his </a:t>
            </a:r>
            <a:r>
              <a:rPr lang="en-GB" sz="2400" dirty="0" err="1">
                <a:solidFill>
                  <a:prstClr val="black"/>
                </a:solidFill>
              </a:rPr>
              <a:t>pajamas</a:t>
            </a:r>
            <a:r>
              <a:rPr lang="en-GB" sz="2400" dirty="0">
                <a:solidFill>
                  <a:prstClr val="black"/>
                </a:solidFill>
              </a:rPr>
              <a:t> went up in flames. Result: Claim of £ 195 on the agreement, payment of £3.90 to reinstate the cover</a:t>
            </a:r>
            <a:r>
              <a:rPr lang="en-GB" sz="2400" dirty="0" smtClean="0">
                <a:solidFill>
                  <a:prstClr val="black"/>
                </a:solidFill>
              </a:rPr>
              <a:t>.</a:t>
            </a:r>
          </a:p>
          <a:p>
            <a:endParaRPr lang="en-GB" sz="2400" dirty="0">
              <a:solidFill>
                <a:prstClr val="black"/>
              </a:solidFill>
            </a:endParaRPr>
          </a:p>
          <a:p>
            <a:r>
              <a:rPr lang="en-GB" sz="2400" dirty="0" smtClean="0">
                <a:solidFill>
                  <a:prstClr val="black"/>
                </a:solidFill>
              </a:rPr>
              <a:t>Then </a:t>
            </a:r>
            <a:r>
              <a:rPr lang="en-GB" sz="2400" dirty="0">
                <a:solidFill>
                  <a:prstClr val="black"/>
                </a:solidFill>
              </a:rPr>
              <a:t>his beautiful state suit was ruined in an assassination attempt, by fire, in late October 2015. Result: Pending claim of £4,995</a:t>
            </a:r>
            <a:r>
              <a:rPr lang="en-GB" sz="2400" dirty="0" smtClean="0">
                <a:solidFill>
                  <a:prstClr val="black"/>
                </a:solidFill>
              </a:rPr>
              <a:t>.</a:t>
            </a:r>
          </a:p>
          <a:p>
            <a:endParaRPr lang="en-GB" sz="2400" dirty="0">
              <a:solidFill>
                <a:prstClr val="black"/>
              </a:solidFill>
            </a:endParaRPr>
          </a:p>
          <a:p>
            <a:r>
              <a:rPr lang="en-GB" sz="2400" dirty="0">
                <a:solidFill>
                  <a:prstClr val="black"/>
                </a:solidFill>
              </a:rPr>
              <a:t>Then, believe it or not, his new </a:t>
            </a:r>
            <a:r>
              <a:rPr lang="en-GB" sz="2400" dirty="0" err="1">
                <a:solidFill>
                  <a:prstClr val="black"/>
                </a:solidFill>
              </a:rPr>
              <a:t>pajamas</a:t>
            </a:r>
            <a:r>
              <a:rPr lang="en-GB" sz="2400" dirty="0">
                <a:solidFill>
                  <a:prstClr val="black"/>
                </a:solidFill>
              </a:rPr>
              <a:t> were again destroyed by fire on 15th November 2015 when alcohol was split all over them and they were left too close to an open fire.</a:t>
            </a:r>
          </a:p>
        </p:txBody>
      </p:sp>
    </p:spTree>
    <p:extLst>
      <p:ext uri="{BB962C8B-B14F-4D97-AF65-F5344CB8AC3E}">
        <p14:creationId xmlns:p14="http://schemas.microsoft.com/office/powerpoint/2010/main" val="245595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5</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909666"/>
            <a:ext cx="11404121" cy="4524315"/>
          </a:xfrm>
          <a:prstGeom prst="rect">
            <a:avLst/>
          </a:prstGeom>
        </p:spPr>
        <p:txBody>
          <a:bodyPr wrap="square">
            <a:spAutoFit/>
          </a:bodyPr>
          <a:lstStyle/>
          <a:p>
            <a:r>
              <a:rPr lang="en-GB" sz="2400" dirty="0">
                <a:solidFill>
                  <a:prstClr val="black"/>
                </a:solidFill>
              </a:rPr>
              <a:t>GRIM again claimed £ 195 from the Reinsurer who replied as follows</a:t>
            </a:r>
            <a:r>
              <a:rPr lang="en-GB" sz="2400" dirty="0" smtClean="0">
                <a:solidFill>
                  <a:prstClr val="black"/>
                </a:solidFill>
              </a:rPr>
              <a:t>:</a:t>
            </a:r>
          </a:p>
          <a:p>
            <a:endParaRPr lang="en-GB" sz="2400" dirty="0">
              <a:solidFill>
                <a:prstClr val="black"/>
              </a:solidFill>
            </a:endParaRPr>
          </a:p>
          <a:p>
            <a:r>
              <a:rPr lang="en-GB" sz="2400" dirty="0">
                <a:solidFill>
                  <a:prstClr val="black"/>
                </a:solidFill>
              </a:rPr>
              <a:t>“GRIM,</a:t>
            </a:r>
          </a:p>
          <a:p>
            <a:endParaRPr lang="en-GB" sz="2400" dirty="0" smtClean="0">
              <a:solidFill>
                <a:prstClr val="black"/>
              </a:solidFill>
            </a:endParaRPr>
          </a:p>
          <a:p>
            <a:r>
              <a:rPr lang="en-GB" sz="2400" dirty="0" smtClean="0">
                <a:solidFill>
                  <a:prstClr val="black"/>
                </a:solidFill>
              </a:rPr>
              <a:t>Only one reinstatement, a one-time right to reinstate, thus cover exhausted after second loss.</a:t>
            </a:r>
            <a:endParaRPr lang="en-GB" sz="2400" dirty="0">
              <a:solidFill>
                <a:prstClr val="black"/>
              </a:solidFill>
            </a:endParaRPr>
          </a:p>
          <a:p>
            <a:endParaRPr lang="en-GB" sz="2400" dirty="0" smtClean="0">
              <a:solidFill>
                <a:prstClr val="black"/>
              </a:solidFill>
            </a:endParaRPr>
          </a:p>
          <a:p>
            <a:r>
              <a:rPr lang="en-GB" sz="2400" dirty="0" smtClean="0">
                <a:solidFill>
                  <a:prstClr val="black"/>
                </a:solidFill>
              </a:rPr>
              <a:t>Ha </a:t>
            </a:r>
            <a:r>
              <a:rPr lang="en-GB" sz="2400" dirty="0" err="1">
                <a:solidFill>
                  <a:prstClr val="black"/>
                </a:solidFill>
              </a:rPr>
              <a:t>Ha</a:t>
            </a:r>
            <a:endParaRPr lang="en-GB" sz="2400" dirty="0">
              <a:solidFill>
                <a:prstClr val="black"/>
              </a:solidFill>
            </a:endParaRPr>
          </a:p>
          <a:p>
            <a:r>
              <a:rPr lang="en-GB" sz="2400" dirty="0">
                <a:solidFill>
                  <a:prstClr val="black"/>
                </a:solidFill>
              </a:rPr>
              <a:t>Go Singh </a:t>
            </a:r>
            <a:r>
              <a:rPr lang="en-GB" sz="2400" dirty="0" err="1">
                <a:solidFill>
                  <a:prstClr val="black"/>
                </a:solidFill>
              </a:rPr>
              <a:t>Forit</a:t>
            </a:r>
            <a:r>
              <a:rPr lang="en-GB" sz="2400" dirty="0">
                <a:solidFill>
                  <a:prstClr val="black"/>
                </a:solidFill>
              </a:rPr>
              <a:t>”</a:t>
            </a:r>
          </a:p>
          <a:p>
            <a:endParaRPr lang="en-GB" sz="2400" dirty="0" smtClean="0">
              <a:solidFill>
                <a:prstClr val="black"/>
              </a:solidFill>
            </a:endParaRPr>
          </a:p>
          <a:p>
            <a:r>
              <a:rPr lang="en-GB" sz="2400" dirty="0" smtClean="0">
                <a:solidFill>
                  <a:prstClr val="black"/>
                </a:solidFill>
              </a:rPr>
              <a:t>The </a:t>
            </a:r>
            <a:r>
              <a:rPr lang="en-GB" sz="2400" dirty="0">
                <a:solidFill>
                  <a:prstClr val="black"/>
                </a:solidFill>
              </a:rPr>
              <a:t>King was furious, and he summoned his lawyer </a:t>
            </a:r>
            <a:r>
              <a:rPr lang="en-GB" sz="2400" dirty="0" smtClean="0">
                <a:solidFill>
                  <a:prstClr val="black"/>
                </a:solidFill>
              </a:rPr>
              <a:t>to </a:t>
            </a:r>
            <a:r>
              <a:rPr lang="en-GB" sz="2400" dirty="0">
                <a:solidFill>
                  <a:prstClr val="black"/>
                </a:solidFill>
              </a:rPr>
              <a:t>take the case before a single arbitrator in London – Retired Law Lord Hobson.</a:t>
            </a:r>
          </a:p>
        </p:txBody>
      </p:sp>
    </p:spTree>
    <p:extLst>
      <p:ext uri="{BB962C8B-B14F-4D97-AF65-F5344CB8AC3E}">
        <p14:creationId xmlns:p14="http://schemas.microsoft.com/office/powerpoint/2010/main" val="124500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6</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909666"/>
            <a:ext cx="11404121" cy="3785652"/>
          </a:xfrm>
          <a:prstGeom prst="rect">
            <a:avLst/>
          </a:prstGeom>
        </p:spPr>
        <p:txBody>
          <a:bodyPr wrap="square">
            <a:spAutoFit/>
          </a:bodyPr>
          <a:lstStyle/>
          <a:p>
            <a:endParaRPr lang="en-GB" sz="2400" dirty="0" smtClean="0">
              <a:solidFill>
                <a:prstClr val="black"/>
              </a:solidFill>
            </a:endParaRPr>
          </a:p>
          <a:p>
            <a:r>
              <a:rPr lang="en-GB" sz="2400" dirty="0" smtClean="0">
                <a:solidFill>
                  <a:prstClr val="black"/>
                </a:solidFill>
              </a:rPr>
              <a:t>GRIM’s lawyer argued:</a:t>
            </a:r>
            <a:endParaRPr lang="en-GB" sz="2400" dirty="0">
              <a:solidFill>
                <a:prstClr val="black"/>
              </a:solidFill>
            </a:endParaRPr>
          </a:p>
          <a:p>
            <a:endParaRPr lang="en-GB" sz="2400" dirty="0" smtClean="0">
              <a:solidFill>
                <a:prstClr val="black"/>
              </a:solidFill>
            </a:endParaRPr>
          </a:p>
          <a:p>
            <a:r>
              <a:rPr lang="en-GB" sz="2400" i="1" dirty="0" smtClean="0">
                <a:solidFill>
                  <a:prstClr val="black"/>
                </a:solidFill>
              </a:rPr>
              <a:t>The </a:t>
            </a:r>
            <a:r>
              <a:rPr lang="en-GB" sz="2400" i="1" dirty="0">
                <a:solidFill>
                  <a:prstClr val="black"/>
                </a:solidFill>
              </a:rPr>
              <a:t>wording </a:t>
            </a:r>
            <a:r>
              <a:rPr lang="en-GB" sz="2400" i="1" dirty="0" smtClean="0">
                <a:solidFill>
                  <a:prstClr val="black"/>
                </a:solidFill>
              </a:rPr>
              <a:t>of the contract was </a:t>
            </a:r>
            <a:r>
              <a:rPr lang="en-GB" sz="2400" i="1" dirty="0">
                <a:solidFill>
                  <a:prstClr val="black"/>
                </a:solidFill>
              </a:rPr>
              <a:t>clear “the liability of the Reinsurer shall not exceed GBP 4,995 in any one loss occurrence, nor GBP 9,990  in all in any one contract </a:t>
            </a:r>
            <a:r>
              <a:rPr lang="en-GB" sz="2400" i="1" dirty="0" smtClean="0">
                <a:solidFill>
                  <a:prstClr val="black"/>
                </a:solidFill>
              </a:rPr>
              <a:t>year”, </a:t>
            </a:r>
            <a:r>
              <a:rPr lang="en-GB" sz="2400" i="1" dirty="0">
                <a:solidFill>
                  <a:prstClr val="black"/>
                </a:solidFill>
              </a:rPr>
              <a:t>the first two losses only reached </a:t>
            </a:r>
            <a:r>
              <a:rPr lang="en-GB" sz="2400" i="1" dirty="0" smtClean="0">
                <a:solidFill>
                  <a:prstClr val="black"/>
                </a:solidFill>
              </a:rPr>
              <a:t>£ </a:t>
            </a:r>
            <a:r>
              <a:rPr lang="en-GB" sz="2400" i="1" dirty="0">
                <a:solidFill>
                  <a:prstClr val="black"/>
                </a:solidFill>
              </a:rPr>
              <a:t>195 + 4,995 = </a:t>
            </a:r>
            <a:r>
              <a:rPr lang="en-GB" sz="2400" i="1" dirty="0" smtClean="0">
                <a:solidFill>
                  <a:prstClr val="black"/>
                </a:solidFill>
              </a:rPr>
              <a:t>5,190. The cover provided for 1 full reinstatement of the amount, </a:t>
            </a:r>
            <a:r>
              <a:rPr lang="en-GB" sz="2400" i="1" dirty="0">
                <a:solidFill>
                  <a:prstClr val="black"/>
                </a:solidFill>
              </a:rPr>
              <a:t>there was still a cover for £ 4,800, </a:t>
            </a:r>
            <a:r>
              <a:rPr lang="en-GB" sz="2400" i="1" dirty="0" smtClean="0">
                <a:solidFill>
                  <a:prstClr val="black"/>
                </a:solidFill>
              </a:rPr>
              <a:t>subject </a:t>
            </a:r>
            <a:r>
              <a:rPr lang="en-GB" sz="2400" i="1" dirty="0">
                <a:solidFill>
                  <a:prstClr val="black"/>
                </a:solidFill>
              </a:rPr>
              <a:t>of course </a:t>
            </a:r>
            <a:r>
              <a:rPr lang="en-GB" sz="2400" i="1" dirty="0" smtClean="0">
                <a:solidFill>
                  <a:prstClr val="black"/>
                </a:solidFill>
              </a:rPr>
              <a:t>to a reinstatement </a:t>
            </a:r>
            <a:r>
              <a:rPr lang="en-GB" sz="2400" i="1" dirty="0">
                <a:solidFill>
                  <a:prstClr val="black"/>
                </a:solidFill>
              </a:rPr>
              <a:t>premium to be paid for the </a:t>
            </a:r>
            <a:r>
              <a:rPr lang="en-GB" sz="2400" i="1" dirty="0" smtClean="0">
                <a:solidFill>
                  <a:prstClr val="black"/>
                </a:solidFill>
              </a:rPr>
              <a:t>second and third losses. Clearly enough cover to pay for the loss of the </a:t>
            </a:r>
            <a:r>
              <a:rPr lang="en-GB" sz="2400" i="1" dirty="0" err="1" smtClean="0">
                <a:solidFill>
                  <a:prstClr val="black"/>
                </a:solidFill>
              </a:rPr>
              <a:t>pajamas</a:t>
            </a:r>
            <a:r>
              <a:rPr lang="en-GB" sz="2400" i="1" dirty="0" smtClean="0">
                <a:solidFill>
                  <a:prstClr val="black"/>
                </a:solidFill>
              </a:rPr>
              <a:t>. Equally the words “any one loss occurrence” implied there could be a number of occurrences.</a:t>
            </a:r>
            <a:endParaRPr lang="en-GB" sz="2400" i="1" dirty="0">
              <a:solidFill>
                <a:prstClr val="black"/>
              </a:solidFill>
            </a:endParaRPr>
          </a:p>
        </p:txBody>
      </p:sp>
    </p:spTree>
    <p:extLst>
      <p:ext uri="{BB962C8B-B14F-4D97-AF65-F5344CB8AC3E}">
        <p14:creationId xmlns:p14="http://schemas.microsoft.com/office/powerpoint/2010/main" val="313614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31A943-775A-4426-9993-79FF749F4467}" type="datetime1">
              <a:rPr lang="en-US">
                <a:solidFill>
                  <a:prstClr val="black">
                    <a:tint val="75000"/>
                  </a:prstClr>
                </a:solidFill>
              </a:rPr>
              <a:pPr/>
              <a:t>1/21/2016</a:t>
            </a:fld>
            <a:endParaRPr dirty="0">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a:p>
            <a:r>
              <a:rPr>
                <a:solidFill>
                  <a:prstClr val="black">
                    <a:tint val="75000"/>
                  </a:prstClr>
                </a:solidFill>
              </a:rPr>
              <a:t>Reinstatement – Chrystal clear?</a:t>
            </a:r>
          </a:p>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D605AD7C-5C05-469C-AB76-E87785CBFDC4}" type="slidenum">
              <a:rPr lang="en-GB">
                <a:solidFill>
                  <a:prstClr val="black">
                    <a:tint val="75000"/>
                  </a:prstClr>
                </a:solidFill>
              </a:rPr>
              <a:pPr/>
              <a:t>7</a:t>
            </a:fld>
            <a:endParaRPr lang="en-GB">
              <a:solidFill>
                <a:prstClr val="black">
                  <a:tint val="75000"/>
                </a:prstClr>
              </a:solidFill>
            </a:endParaRPr>
          </a:p>
        </p:txBody>
      </p:sp>
      <p:sp>
        <p:nvSpPr>
          <p:cNvPr id="8" name="TextBox 7"/>
          <p:cNvSpPr txBox="1"/>
          <p:nvPr/>
        </p:nvSpPr>
        <p:spPr>
          <a:xfrm>
            <a:off x="4330459" y="552092"/>
            <a:ext cx="4513736" cy="646331"/>
          </a:xfrm>
          <a:prstGeom prst="rect">
            <a:avLst/>
          </a:prstGeom>
          <a:noFill/>
        </p:spPr>
        <p:txBody>
          <a:bodyPr wrap="none" rtlCol="0">
            <a:spAutoFit/>
          </a:bodyPr>
          <a:lstStyle/>
          <a:p>
            <a:r>
              <a:rPr lang="en-GB" sz="3600" dirty="0">
                <a:solidFill>
                  <a:prstClr val="black"/>
                </a:solidFill>
              </a:rPr>
              <a:t>The kings new clothes?</a:t>
            </a:r>
          </a:p>
        </p:txBody>
      </p:sp>
      <p:sp>
        <p:nvSpPr>
          <p:cNvPr id="11" name="Rectangle 10"/>
          <p:cNvSpPr/>
          <p:nvPr/>
        </p:nvSpPr>
        <p:spPr>
          <a:xfrm>
            <a:off x="465826" y="1909666"/>
            <a:ext cx="11404121" cy="4524315"/>
          </a:xfrm>
          <a:prstGeom prst="rect">
            <a:avLst/>
          </a:prstGeom>
        </p:spPr>
        <p:txBody>
          <a:bodyPr wrap="square">
            <a:spAutoFit/>
          </a:bodyPr>
          <a:lstStyle/>
          <a:p>
            <a:r>
              <a:rPr lang="en-GB" sz="2400" dirty="0" smtClean="0">
                <a:solidFill>
                  <a:prstClr val="black"/>
                </a:solidFill>
              </a:rPr>
              <a:t>Go </a:t>
            </a:r>
            <a:r>
              <a:rPr lang="en-GB" sz="2400" dirty="0">
                <a:solidFill>
                  <a:prstClr val="black"/>
                </a:solidFill>
              </a:rPr>
              <a:t>Singh </a:t>
            </a:r>
            <a:r>
              <a:rPr lang="en-GB" sz="2400" dirty="0" err="1">
                <a:solidFill>
                  <a:prstClr val="black"/>
                </a:solidFill>
              </a:rPr>
              <a:t>Forit</a:t>
            </a:r>
            <a:r>
              <a:rPr lang="en-GB" sz="2400" dirty="0">
                <a:solidFill>
                  <a:prstClr val="black"/>
                </a:solidFill>
              </a:rPr>
              <a:t> argued through their lawyer </a:t>
            </a:r>
            <a:r>
              <a:rPr lang="en-GB" sz="2400" dirty="0" smtClean="0">
                <a:solidFill>
                  <a:prstClr val="black"/>
                </a:solidFill>
              </a:rPr>
              <a:t>as </a:t>
            </a:r>
            <a:r>
              <a:rPr lang="en-GB" sz="2400" dirty="0">
                <a:solidFill>
                  <a:prstClr val="black"/>
                </a:solidFill>
              </a:rPr>
              <a:t>follows:</a:t>
            </a:r>
          </a:p>
          <a:p>
            <a:r>
              <a:rPr lang="en-GB" sz="2400" i="1" dirty="0">
                <a:solidFill>
                  <a:prstClr val="black"/>
                </a:solidFill>
              </a:rPr>
              <a:t>Many contracts contain what is known as a reinstatement provision, which normally would provide that the reinsured is required to pay an additional premium for reinstatement coverage. Once a layer is breached by collection of claims, the reinsured buys replacement coverage for the proportion of layer used, i.e., a reinstatement, for an additional premium. </a:t>
            </a:r>
            <a:r>
              <a:rPr lang="en-GB" sz="2400" i="1" dirty="0" smtClean="0">
                <a:solidFill>
                  <a:prstClr val="black"/>
                </a:solidFill>
              </a:rPr>
              <a:t>This contract provides for 1 reinstatement, i.e. a one time right to reinstate. The </a:t>
            </a:r>
            <a:r>
              <a:rPr lang="en-GB" sz="2400" i="1" dirty="0">
                <a:solidFill>
                  <a:prstClr val="black"/>
                </a:solidFill>
              </a:rPr>
              <a:t>reinstatement clause is clear it provides for two losses to the cover. The king has already had two losses, one in early February, one in late October. This is also why the Reinsurer had made no attempt to collect a balance of reinstatement premium after the second loss.</a:t>
            </a:r>
          </a:p>
          <a:p>
            <a:endParaRPr lang="en-GB" sz="2400" dirty="0" smtClean="0">
              <a:solidFill>
                <a:prstClr val="black"/>
              </a:solidFill>
            </a:endParaRPr>
          </a:p>
          <a:p>
            <a:r>
              <a:rPr lang="en-GB" sz="2400" dirty="0" smtClean="0">
                <a:solidFill>
                  <a:prstClr val="black"/>
                </a:solidFill>
              </a:rPr>
              <a:t>Hobson’s </a:t>
            </a:r>
            <a:r>
              <a:rPr lang="en-GB" sz="2400" dirty="0">
                <a:solidFill>
                  <a:prstClr val="black"/>
                </a:solidFill>
              </a:rPr>
              <a:t>choice??</a:t>
            </a:r>
          </a:p>
          <a:p>
            <a:r>
              <a:rPr lang="en-GB" sz="2400" dirty="0">
                <a:solidFill>
                  <a:prstClr val="black"/>
                </a:solidFill>
              </a:rPr>
              <a:t>Hobson’s decision?</a:t>
            </a:r>
          </a:p>
        </p:txBody>
      </p:sp>
    </p:spTree>
    <p:extLst>
      <p:ext uri="{BB962C8B-B14F-4D97-AF65-F5344CB8AC3E}">
        <p14:creationId xmlns:p14="http://schemas.microsoft.com/office/powerpoint/2010/main" val="2552802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834</Words>
  <Application>Microsoft Office PowerPoint</Application>
  <PresentationFormat>Custom</PresentationFormat>
  <Paragraphs>81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Arpel</dc:creator>
  <cp:lastModifiedBy>User</cp:lastModifiedBy>
  <cp:revision>11</cp:revision>
  <dcterms:created xsi:type="dcterms:W3CDTF">2015-11-15T13:27:44Z</dcterms:created>
  <dcterms:modified xsi:type="dcterms:W3CDTF">2016-01-21T03:29:34Z</dcterms:modified>
</cp:coreProperties>
</file>